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Jim Nightshade" panose="03020506000000020000" pitchFamily="66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7OKKfoZ1/dpAgfWkMsz3RYwVK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4"/>
  </p:normalViewPr>
  <p:slideViewPr>
    <p:cSldViewPr snapToGrid="0">
      <p:cViewPr varScale="1">
        <p:scale>
          <a:sx n="90" d="100"/>
          <a:sy n="90" d="100"/>
        </p:scale>
        <p:origin x="174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9144000" cy="1700808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4400"/>
              <a:buFont typeface="Calibri"/>
              <a:buNone/>
            </a:pPr>
            <a:r>
              <a:rPr lang="uk-UA" b="1">
                <a:solidFill>
                  <a:srgbClr val="953734"/>
                </a:solidFill>
              </a:rPr>
              <a:t>УКРАЇНСЬКІ   ПИСАНКИ</a:t>
            </a:r>
            <a:endParaRPr b="1">
              <a:solidFill>
                <a:srgbClr val="953734"/>
              </a:solidFill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pic>
        <p:nvPicPr>
          <p:cNvPr id="86" name="Google Shape;86;p1" descr="C:\Users\Oksana\Pictures\писанки\Uzpct41wZb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0578" y="1844824"/>
            <a:ext cx="5616624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-1692696" y="40466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5436096" y="1268760"/>
            <a:ext cx="37079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Пл. Розв.   Софія Шиприкевич</a:t>
            </a:r>
            <a:endParaRPr sz="1800" b="1" i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4400"/>
              <a:buFont typeface="Calibri"/>
              <a:buNone/>
            </a:pPr>
            <a:r>
              <a:rPr lang="uk-UA" b="1">
                <a:solidFill>
                  <a:srgbClr val="953734"/>
                </a:solidFill>
              </a:rPr>
              <a:t>Символи на писанках</a:t>
            </a:r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body" idx="1"/>
          </p:nvPr>
        </p:nvSpPr>
        <p:spPr>
          <a:xfrm>
            <a:off x="0" y="1412776"/>
            <a:ext cx="9144000" cy="5445223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3200"/>
              <a:buChar char="•"/>
            </a:pPr>
            <a:r>
              <a:rPr lang="uk-UA" b="1">
                <a:solidFill>
                  <a:srgbClr val="92CCDC"/>
                </a:solidFill>
              </a:rPr>
              <a:t>Дерево життя – </a:t>
            </a:r>
            <a:r>
              <a:rPr lang="uk-UA" sz="2800" b="1">
                <a:solidFill>
                  <a:srgbClr val="92CCDC"/>
                </a:solidFill>
              </a:rPr>
              <a:t>символізує три світи: підземний, земний і небесний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>
              <a:solidFill>
                <a:srgbClr val="92CCDC"/>
              </a:solidFill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>
              <a:solidFill>
                <a:srgbClr val="92CCDC"/>
              </a:solidFill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>
              <a:solidFill>
                <a:srgbClr val="92CCDC"/>
              </a:solidFill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>
              <a:solidFill>
                <a:srgbClr val="92CCDC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92CCDC"/>
              </a:buClr>
              <a:buSzPts val="3200"/>
              <a:buChar char="•"/>
            </a:pPr>
            <a:r>
              <a:rPr lang="uk-UA" b="1">
                <a:solidFill>
                  <a:srgbClr val="92CCDC"/>
                </a:solidFill>
              </a:rPr>
              <a:t>Пташка </a:t>
            </a:r>
            <a:r>
              <a:rPr lang="uk-UA" sz="2800" b="1">
                <a:solidFill>
                  <a:srgbClr val="92CCDC"/>
                </a:solidFill>
              </a:rPr>
              <a:t>– символізує людську душу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>
              <a:solidFill>
                <a:srgbClr val="92CCDC"/>
              </a:solidFill>
            </a:endParaRPr>
          </a:p>
        </p:txBody>
      </p:sp>
      <p:pic>
        <p:nvPicPr>
          <p:cNvPr id="157" name="Google Shape;15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7704" y="5508488"/>
            <a:ext cx="381000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0"/>
          <p:cNvPicPr preferRelativeResize="0"/>
          <p:nvPr/>
        </p:nvPicPr>
        <p:blipFill rotWithShape="1">
          <a:blip r:embed="rId4">
            <a:alphaModFix/>
          </a:blip>
          <a:srcRect l="337" t="44526" r="47810" b="39748"/>
          <a:stretch/>
        </p:blipFill>
        <p:spPr>
          <a:xfrm>
            <a:off x="323528" y="2780928"/>
            <a:ext cx="3676187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2487" y="1988840"/>
            <a:ext cx="2257425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33064" y="4381847"/>
            <a:ext cx="2324100" cy="23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4400"/>
              <a:buFont typeface="Calibri"/>
              <a:buNone/>
            </a:pPr>
            <a:r>
              <a:rPr lang="uk-UA" b="1">
                <a:solidFill>
                  <a:srgbClr val="953734"/>
                </a:solidFill>
              </a:rPr>
              <a:t>Писанки в різних регіонах України</a:t>
            </a:r>
            <a:endParaRPr/>
          </a:p>
        </p:txBody>
      </p:sp>
      <p:sp>
        <p:nvSpPr>
          <p:cNvPr id="166" name="Google Shape;166;p11"/>
          <p:cNvSpPr txBox="1">
            <a:spLocks noGrp="1"/>
          </p:cNvSpPr>
          <p:nvPr>
            <p:ph type="body" idx="1"/>
          </p:nvPr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67" name="Google Shape;167;p11" descr="C:\Users\Oksana\Pictures\писанки\Регіональні\shapeimage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304" y="1412776"/>
            <a:ext cx="7221530" cy="544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4400"/>
              <a:buFont typeface="Calibri"/>
              <a:buNone/>
            </a:pPr>
            <a:r>
              <a:rPr lang="uk-UA" b="1">
                <a:solidFill>
                  <a:srgbClr val="953734"/>
                </a:solidFill>
              </a:rPr>
              <a:t>Різновиди писанок</a:t>
            </a:r>
            <a:endParaRPr b="1">
              <a:solidFill>
                <a:srgbClr val="953734"/>
              </a:solidFill>
            </a:endParaRPr>
          </a:p>
        </p:txBody>
      </p:sp>
      <p:sp>
        <p:nvSpPr>
          <p:cNvPr id="173" name="Google Shape;173;p12"/>
          <p:cNvSpPr txBox="1">
            <a:spLocks noGrp="1"/>
          </p:cNvSpPr>
          <p:nvPr>
            <p:ph type="body" idx="1"/>
          </p:nvPr>
        </p:nvSpPr>
        <p:spPr>
          <a:xfrm>
            <a:off x="0" y="1512168"/>
            <a:ext cx="9144000" cy="5373216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3200"/>
              <a:buNone/>
            </a:pPr>
            <a:r>
              <a:rPr lang="uk-UA" u="sng">
                <a:solidFill>
                  <a:srgbClr val="92CCDC"/>
                </a:solidFill>
              </a:rPr>
              <a:t> </a:t>
            </a:r>
            <a:r>
              <a:rPr lang="uk-UA" sz="3600" b="1" u="sng">
                <a:solidFill>
                  <a:srgbClr val="92CCDC"/>
                </a:solidFill>
              </a:rPr>
              <a:t>Крашанки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92CCDC"/>
              </a:buClr>
              <a:buSzPts val="3200"/>
              <a:buNone/>
            </a:pPr>
            <a:r>
              <a:rPr lang="uk-UA" b="1" i="1">
                <a:solidFill>
                  <a:srgbClr val="92CCDC"/>
                </a:solidFill>
              </a:rPr>
              <a:t>(зафарбовані в один колір яйця)</a:t>
            </a:r>
            <a:endParaRPr/>
          </a:p>
          <a:p>
            <a:pPr marL="0" lvl="0" indent="0" algn="ctr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b="1" i="1">
              <a:solidFill>
                <a:srgbClr val="92CCDC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i="1"/>
          </a:p>
        </p:txBody>
      </p:sp>
      <p:pic>
        <p:nvPicPr>
          <p:cNvPr id="174" name="Google Shape;17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818" y="2852936"/>
            <a:ext cx="4614450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4400"/>
              <a:buFont typeface="Calibri"/>
              <a:buNone/>
            </a:pPr>
            <a:r>
              <a:rPr lang="uk-UA" b="1">
                <a:solidFill>
                  <a:srgbClr val="953734"/>
                </a:solidFill>
              </a:rPr>
              <a:t>Різновиди писанок</a:t>
            </a:r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1"/>
          </p:nvPr>
        </p:nvSpPr>
        <p:spPr>
          <a:xfrm>
            <a:off x="1" y="1559953"/>
            <a:ext cx="9144000" cy="5301208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4000"/>
              <a:buNone/>
            </a:pPr>
            <a:r>
              <a:rPr lang="uk-UA" sz="4000" b="1" u="sng">
                <a:solidFill>
                  <a:srgbClr val="92CCDC"/>
                </a:solidFill>
              </a:rPr>
              <a:t>Крапанки</a:t>
            </a:r>
            <a:r>
              <a:rPr lang="uk-UA" sz="2800" b="1" i="1" u="sng">
                <a:solidFill>
                  <a:srgbClr val="92CCDC"/>
                </a:solidFill>
              </a:rPr>
              <a:t> </a:t>
            </a:r>
            <a:r>
              <a:rPr lang="uk-UA" sz="4000" b="1" u="sng">
                <a:solidFill>
                  <a:srgbClr val="92CCDC"/>
                </a:solidFill>
              </a:rPr>
              <a:t> 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uk-UA" sz="1800" b="0" i="1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(from krapka  "a dot") </a:t>
            </a:r>
            <a:endParaRPr sz="1800" b="1" i="1" u="sng">
              <a:solidFill>
                <a:srgbClr val="92CCDC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rgbClr val="92CCDC"/>
              </a:buClr>
              <a:buSzPts val="2800"/>
              <a:buNone/>
            </a:pPr>
            <a:r>
              <a:rPr lang="uk-UA" sz="2800" b="1" i="1">
                <a:solidFill>
                  <a:srgbClr val="92CCDC"/>
                </a:solidFill>
              </a:rPr>
              <a:t>(яйце розмальоване кольоровими крапками за допомогою воску і фарб )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81" name="Google Shape;181;p13"/>
          <p:cNvPicPr preferRelativeResize="0"/>
          <p:nvPr/>
        </p:nvPicPr>
        <p:blipFill rotWithShape="1">
          <a:blip r:embed="rId3">
            <a:alphaModFix/>
          </a:blip>
          <a:srcRect r="46214"/>
          <a:stretch/>
        </p:blipFill>
        <p:spPr>
          <a:xfrm>
            <a:off x="0" y="3476992"/>
            <a:ext cx="2627784" cy="3356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3"/>
          <p:cNvPicPr preferRelativeResize="0"/>
          <p:nvPr/>
        </p:nvPicPr>
        <p:blipFill rotWithShape="1">
          <a:blip r:embed="rId4">
            <a:alphaModFix/>
          </a:blip>
          <a:srcRect l="16255" t="19689" r="19945" b="16894"/>
          <a:stretch/>
        </p:blipFill>
        <p:spPr>
          <a:xfrm>
            <a:off x="6454196" y="3473032"/>
            <a:ext cx="2679787" cy="336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3"/>
          <p:cNvPicPr preferRelativeResize="0"/>
          <p:nvPr/>
        </p:nvPicPr>
        <p:blipFill rotWithShape="1">
          <a:blip r:embed="rId5">
            <a:alphaModFix/>
          </a:blip>
          <a:srcRect l="9733" t="9049" r="7835" b="14077"/>
          <a:stretch/>
        </p:blipFill>
        <p:spPr>
          <a:xfrm>
            <a:off x="2627784" y="4005064"/>
            <a:ext cx="3826412" cy="2672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517968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4400"/>
              <a:buFont typeface="Calibri"/>
              <a:buNone/>
            </a:pPr>
            <a:r>
              <a:rPr lang="uk-UA" b="1">
                <a:solidFill>
                  <a:srgbClr val="953734"/>
                </a:solidFill>
              </a:rPr>
              <a:t>Різновиди писанок</a:t>
            </a:r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body" idx="1"/>
          </p:nvPr>
        </p:nvSpPr>
        <p:spPr>
          <a:xfrm>
            <a:off x="0" y="1499277"/>
            <a:ext cx="9162118" cy="5373216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3600"/>
              <a:buNone/>
            </a:pPr>
            <a:r>
              <a:rPr lang="uk-UA" sz="3600" b="1" u="sng">
                <a:solidFill>
                  <a:srgbClr val="92CCDC"/>
                </a:solidFill>
              </a:rPr>
              <a:t>Дряпанки  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uk-UA" sz="1800" b="0" i="1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(from dryapaty  "to scratch") </a:t>
            </a:r>
            <a:endParaRPr sz="1800" b="1" i="1" u="sng">
              <a:solidFill>
                <a:srgbClr val="92CCDC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rgbClr val="92CCDC"/>
              </a:buClr>
              <a:buSzPts val="2800"/>
              <a:buNone/>
            </a:pPr>
            <a:r>
              <a:rPr lang="uk-UA" sz="2800" b="1" i="1">
                <a:solidFill>
                  <a:srgbClr val="92CCDC"/>
                </a:solidFill>
              </a:rPr>
              <a:t>(візерунок видряпують голкою на зафарбованому яйці)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90" name="Google Shape;19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06780"/>
            <a:ext cx="2902644" cy="355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826" y="3151710"/>
            <a:ext cx="3028174" cy="369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02645" y="3717032"/>
            <a:ext cx="3209132" cy="2885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4400"/>
              <a:buFont typeface="Calibri"/>
              <a:buNone/>
            </a:pPr>
            <a:r>
              <a:rPr lang="uk-UA" b="1">
                <a:solidFill>
                  <a:srgbClr val="953734"/>
                </a:solidFill>
              </a:rPr>
              <a:t>Різновиди писанок</a:t>
            </a:r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body" idx="1"/>
          </p:nvPr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4400"/>
              <a:buNone/>
            </a:pPr>
            <a:r>
              <a:rPr lang="uk-UA" sz="4400" b="1" u="sng">
                <a:solidFill>
                  <a:srgbClr val="92CCDC"/>
                </a:solidFill>
              </a:rPr>
              <a:t>Мальованки</a:t>
            </a:r>
            <a:r>
              <a:rPr lang="uk-UA" b="1" i="1" u="sng">
                <a:solidFill>
                  <a:srgbClr val="92CCDC"/>
                </a:solidFill>
              </a:rPr>
              <a:t> </a:t>
            </a:r>
            <a:r>
              <a:rPr lang="uk-UA" sz="4400" b="1" u="sng">
                <a:solidFill>
                  <a:srgbClr val="92CCDC"/>
                </a:solidFill>
              </a:rPr>
              <a:t> </a:t>
            </a:r>
            <a:endParaRPr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uk-UA" sz="2000" b="0" i="1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(from malyuvaty  “</a:t>
            </a:r>
            <a:r>
              <a:rPr lang="uk-UA" sz="2000" i="1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to</a:t>
            </a:r>
            <a:r>
              <a:rPr lang="uk-UA" sz="2000" b="0" i="1" u="none" strike="noStrike" cap="none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 paint") </a:t>
            </a:r>
            <a:endParaRPr sz="2000" b="1" i="1" u="sng">
              <a:solidFill>
                <a:srgbClr val="92CCDC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rgbClr val="92CCDC"/>
              </a:buClr>
              <a:buSzPts val="2800"/>
              <a:buNone/>
            </a:pPr>
            <a:r>
              <a:rPr lang="uk-UA" sz="2800" b="1" i="1">
                <a:solidFill>
                  <a:srgbClr val="92CCDC"/>
                </a:solidFill>
              </a:rPr>
              <a:t>(яйце розмальоване олійними або акриловими фарбами за допомогою пензлика)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99" name="Google Shape;199;p15"/>
          <p:cNvPicPr preferRelativeResize="0"/>
          <p:nvPr/>
        </p:nvPicPr>
        <p:blipFill rotWithShape="1">
          <a:blip r:embed="rId3">
            <a:alphaModFix/>
          </a:blip>
          <a:srcRect l="13356" t="4568" r="13915"/>
          <a:stretch/>
        </p:blipFill>
        <p:spPr>
          <a:xfrm>
            <a:off x="31692" y="3516922"/>
            <a:ext cx="2668100" cy="334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5"/>
          <p:cNvPicPr preferRelativeResize="0"/>
          <p:nvPr/>
        </p:nvPicPr>
        <p:blipFill rotWithShape="1">
          <a:blip r:embed="rId4">
            <a:alphaModFix/>
          </a:blip>
          <a:srcRect l="13523" t="5078" r="11575" b="5077"/>
          <a:stretch/>
        </p:blipFill>
        <p:spPr>
          <a:xfrm>
            <a:off x="6214581" y="3516921"/>
            <a:ext cx="2929419" cy="334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5"/>
          <p:cNvPicPr preferRelativeResize="0"/>
          <p:nvPr/>
        </p:nvPicPr>
        <p:blipFill rotWithShape="1">
          <a:blip r:embed="rId5">
            <a:alphaModFix/>
          </a:blip>
          <a:srcRect l="9545" r="3883"/>
          <a:stretch/>
        </p:blipFill>
        <p:spPr>
          <a:xfrm>
            <a:off x="2699792" y="4035686"/>
            <a:ext cx="3514789" cy="2822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4400"/>
              <a:buFont typeface="Calibri"/>
              <a:buNone/>
            </a:pPr>
            <a:r>
              <a:rPr lang="uk-UA" b="1">
                <a:solidFill>
                  <a:srgbClr val="953734"/>
                </a:solidFill>
              </a:rPr>
              <a:t>Різновиди писанок</a:t>
            </a:r>
            <a:endParaRPr/>
          </a:p>
        </p:txBody>
      </p:sp>
      <p:sp>
        <p:nvSpPr>
          <p:cNvPr id="207" name="Google Shape;207;p16"/>
          <p:cNvSpPr txBox="1">
            <a:spLocks noGrp="1"/>
          </p:cNvSpPr>
          <p:nvPr>
            <p:ph type="body" idx="1"/>
          </p:nvPr>
        </p:nvSpPr>
        <p:spPr>
          <a:xfrm>
            <a:off x="-10511" y="1412775"/>
            <a:ext cx="9144000" cy="5445224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4000"/>
              <a:buNone/>
            </a:pPr>
            <a:r>
              <a:rPr lang="uk-UA" sz="4000" b="1" u="sng">
                <a:solidFill>
                  <a:srgbClr val="92CCDC"/>
                </a:solidFill>
              </a:rPr>
              <a:t>Травлені кислотою 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rgbClr val="92CCDC"/>
              </a:buClr>
              <a:buSzPts val="2800"/>
              <a:buNone/>
            </a:pPr>
            <a:r>
              <a:rPr lang="uk-UA" sz="2800" b="1" i="1">
                <a:solidFill>
                  <a:srgbClr val="92CCDC"/>
                </a:solidFill>
              </a:rPr>
              <a:t>(візерунок наносять воском, опускають яйце в кислоту, щоби зняти тонкий шар шкарлупи)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i="1">
              <a:solidFill>
                <a:srgbClr val="92CCDC"/>
              </a:solidFill>
            </a:endParaRPr>
          </a:p>
        </p:txBody>
      </p:sp>
      <p:pic>
        <p:nvPicPr>
          <p:cNvPr id="208" name="Google Shape;208;p16"/>
          <p:cNvPicPr preferRelativeResize="0"/>
          <p:nvPr/>
        </p:nvPicPr>
        <p:blipFill rotWithShape="1">
          <a:blip r:embed="rId3">
            <a:alphaModFix/>
          </a:blip>
          <a:srcRect l="4030" r="4294"/>
          <a:stretch/>
        </p:blipFill>
        <p:spPr>
          <a:xfrm>
            <a:off x="-10511" y="3393273"/>
            <a:ext cx="2560320" cy="3505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2486" y="3391671"/>
            <a:ext cx="2661514" cy="346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49809" y="3967606"/>
            <a:ext cx="3932677" cy="2855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4400"/>
              <a:buFont typeface="Calibri"/>
              <a:buNone/>
            </a:pPr>
            <a:r>
              <a:rPr lang="uk-UA" b="1">
                <a:solidFill>
                  <a:srgbClr val="953734"/>
                </a:solidFill>
              </a:rPr>
              <a:t>Різновиди писанок</a:t>
            </a:r>
            <a:endParaRPr/>
          </a:p>
        </p:txBody>
      </p:sp>
      <p:sp>
        <p:nvSpPr>
          <p:cNvPr id="216" name="Google Shape;216;p17"/>
          <p:cNvSpPr txBox="1">
            <a:spLocks noGrp="1"/>
          </p:cNvSpPr>
          <p:nvPr>
            <p:ph type="body" idx="1"/>
          </p:nvPr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4800"/>
              <a:buNone/>
            </a:pPr>
            <a:r>
              <a:rPr lang="uk-UA" sz="4800" b="1" u="sng">
                <a:solidFill>
                  <a:srgbClr val="92CCDC"/>
                </a:solidFill>
              </a:rPr>
              <a:t>Різьблені писанки</a:t>
            </a:r>
            <a:r>
              <a:rPr lang="uk-UA" b="1" i="1" u="sng">
                <a:solidFill>
                  <a:srgbClr val="92CCDC"/>
                </a:solidFill>
              </a:rPr>
              <a:t> </a:t>
            </a:r>
            <a:r>
              <a:rPr lang="uk-UA" sz="4800" b="1" u="sng">
                <a:solidFill>
                  <a:srgbClr val="92CCDC"/>
                </a:solidFill>
              </a:rPr>
              <a:t> </a:t>
            </a:r>
            <a:endParaRPr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uk-UA" sz="2000" i="1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(from rizbyty  “to carve") </a:t>
            </a:r>
            <a:endParaRPr sz="2000" b="1" i="1" u="sng">
              <a:solidFill>
                <a:srgbClr val="92CCDC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92CCDC"/>
              </a:buClr>
              <a:buSzPts val="3200"/>
              <a:buNone/>
            </a:pPr>
            <a:r>
              <a:rPr lang="uk-UA" b="1" i="1">
                <a:solidFill>
                  <a:srgbClr val="92CCDC"/>
                </a:solidFill>
              </a:rPr>
              <a:t>(вирізають за допомогою дрилі)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17" name="Google Shape;217;p17"/>
          <p:cNvPicPr preferRelativeResize="0"/>
          <p:nvPr/>
        </p:nvPicPr>
        <p:blipFill rotWithShape="1">
          <a:blip r:embed="rId3">
            <a:alphaModFix/>
          </a:blip>
          <a:srcRect b="6317"/>
          <a:stretch/>
        </p:blipFill>
        <p:spPr>
          <a:xfrm>
            <a:off x="-6460" y="3288679"/>
            <a:ext cx="2847975" cy="3569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1515" y="3886200"/>
            <a:ext cx="38100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7"/>
          <p:cNvPicPr preferRelativeResize="0"/>
          <p:nvPr/>
        </p:nvPicPr>
        <p:blipFill rotWithShape="1">
          <a:blip r:embed="rId5">
            <a:alphaModFix/>
          </a:blip>
          <a:srcRect l="50000"/>
          <a:stretch/>
        </p:blipFill>
        <p:spPr>
          <a:xfrm>
            <a:off x="6651515" y="3501008"/>
            <a:ext cx="2505595" cy="3548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4400"/>
              <a:buFont typeface="Calibri"/>
              <a:buNone/>
            </a:pPr>
            <a:r>
              <a:rPr lang="uk-UA" b="1">
                <a:solidFill>
                  <a:srgbClr val="953734"/>
                </a:solidFill>
              </a:rPr>
              <a:t>Різновиди писанок</a:t>
            </a:r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body" idx="1"/>
          </p:nvPr>
        </p:nvSpPr>
        <p:spPr>
          <a:xfrm>
            <a:off x="-9524" y="1412776"/>
            <a:ext cx="9144000" cy="5445224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4800"/>
              <a:buNone/>
            </a:pPr>
            <a:r>
              <a:rPr lang="uk-UA" sz="4800" b="1" u="sng">
                <a:solidFill>
                  <a:srgbClr val="92CCDC"/>
                </a:solidFill>
              </a:rPr>
              <a:t>Вишиті писанки</a:t>
            </a:r>
            <a:r>
              <a:rPr lang="uk-UA" b="1" i="1" u="sng">
                <a:solidFill>
                  <a:srgbClr val="92CCDC"/>
                </a:solidFill>
              </a:rPr>
              <a:t> </a:t>
            </a:r>
            <a:r>
              <a:rPr lang="uk-UA" sz="4800" b="1" u="sng">
                <a:solidFill>
                  <a:srgbClr val="92CCDC"/>
                </a:solidFill>
              </a:rPr>
              <a:t>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rgbClr val="92CCDC"/>
              </a:buClr>
              <a:buSzPts val="2800"/>
              <a:buNone/>
            </a:pPr>
            <a:r>
              <a:rPr lang="uk-UA" sz="2800" b="1" i="1">
                <a:solidFill>
                  <a:srgbClr val="92CCDC"/>
                </a:solidFill>
              </a:rPr>
              <a:t>(роблять дірки у шкарлупі і вишивають по них нитками)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26" name="Google Shape;22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" y="3473827"/>
            <a:ext cx="4643298" cy="338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8" descr="C:\Users\Oksana\Pictures\писанки\вишиті\-35-638.jpg"/>
          <p:cNvPicPr preferRelativeResize="0"/>
          <p:nvPr/>
        </p:nvPicPr>
        <p:blipFill rotWithShape="1">
          <a:blip r:embed="rId4">
            <a:alphaModFix/>
          </a:blip>
          <a:srcRect l="20137" t="23560" r="14349" b="10764"/>
          <a:stretch/>
        </p:blipFill>
        <p:spPr>
          <a:xfrm>
            <a:off x="4644009" y="3473827"/>
            <a:ext cx="4498322" cy="338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ct val="100000"/>
              <a:buFont typeface="Calibri"/>
              <a:buNone/>
            </a:pPr>
            <a:r>
              <a:rPr lang="uk-UA" b="1">
                <a:solidFill>
                  <a:srgbClr val="953734"/>
                </a:solidFill>
              </a:rPr>
              <a:t>ТРАДИЦІЙНА ПИСАНКА</a:t>
            </a:r>
            <a:br>
              <a:rPr lang="uk-UA" b="1">
                <a:solidFill>
                  <a:srgbClr val="953734"/>
                </a:solidFill>
              </a:rPr>
            </a:br>
            <a:r>
              <a:rPr lang="uk-UA" b="1" i="1">
                <a:solidFill>
                  <a:srgbClr val="953734"/>
                </a:solidFill>
              </a:rPr>
              <a:t>Що треба мати</a:t>
            </a:r>
            <a:endParaRPr i="1"/>
          </a:p>
        </p:txBody>
      </p:sp>
      <p:sp>
        <p:nvSpPr>
          <p:cNvPr id="233" name="Google Shape;233;p19"/>
          <p:cNvSpPr txBox="1">
            <a:spLocks noGrp="1"/>
          </p:cNvSpPr>
          <p:nvPr>
            <p:ph type="body" idx="1"/>
          </p:nvPr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i="1">
              <a:solidFill>
                <a:srgbClr val="92CCDC"/>
              </a:solidFill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rgbClr val="92CCDC"/>
              </a:buClr>
              <a:buSzPts val="2800"/>
              <a:buNone/>
            </a:pPr>
            <a:r>
              <a:rPr lang="uk-UA" sz="2800" b="1" i="1">
                <a:solidFill>
                  <a:srgbClr val="92CCDC"/>
                </a:solidFill>
              </a:rPr>
              <a:t>1.Яйце                                                   5. Свічка</a:t>
            </a:r>
            <a:endParaRPr/>
          </a:p>
          <a:p>
            <a:pPr marL="342900" lvl="0" indent="-1651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i="1">
              <a:solidFill>
                <a:srgbClr val="92CCDC"/>
              </a:solidFill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rgbClr val="92CCDC"/>
              </a:buClr>
              <a:buSzPts val="2800"/>
              <a:buNone/>
            </a:pPr>
            <a:r>
              <a:rPr lang="uk-UA" sz="2800" b="1" i="1">
                <a:solidFill>
                  <a:srgbClr val="92CCDC"/>
                </a:solidFill>
              </a:rPr>
              <a:t>2.Писачок або кістка</a:t>
            </a:r>
            <a:endParaRPr/>
          </a:p>
          <a:p>
            <a:pPr marL="342900" lvl="0" indent="-1651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i="1">
              <a:solidFill>
                <a:srgbClr val="92CCDC"/>
              </a:solidFill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rgbClr val="92CCDC"/>
              </a:buClr>
              <a:buSzPts val="2800"/>
              <a:buNone/>
            </a:pPr>
            <a:r>
              <a:rPr lang="uk-UA" sz="2800" b="1" i="1">
                <a:solidFill>
                  <a:srgbClr val="92CCDC"/>
                </a:solidFill>
              </a:rPr>
              <a:t>                                                               6.Фарби для писанок</a:t>
            </a:r>
            <a:endParaRPr sz="2800" b="1" i="1">
              <a:solidFill>
                <a:srgbClr val="92CCDC"/>
              </a:solidFill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rgbClr val="92CCDC"/>
              </a:buClr>
              <a:buSzPts val="2800"/>
              <a:buNone/>
            </a:pPr>
            <a:r>
              <a:rPr lang="uk-UA" sz="2800" b="1" i="1">
                <a:solidFill>
                  <a:srgbClr val="92CCDC"/>
                </a:solidFill>
              </a:rPr>
              <a:t>3.Віск                                                  </a:t>
            </a:r>
            <a:endParaRPr/>
          </a:p>
          <a:p>
            <a:pPr marL="342900" lvl="0" indent="-1651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i="1">
              <a:solidFill>
                <a:srgbClr val="92CCDC"/>
              </a:solidFill>
            </a:endParaRPr>
          </a:p>
          <a:p>
            <a:pPr marL="342900" lvl="0" indent="-1651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i="1">
              <a:solidFill>
                <a:srgbClr val="92CCDC"/>
              </a:solidFill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rgbClr val="92CCDC"/>
              </a:buClr>
              <a:buSzPts val="2800"/>
              <a:buNone/>
            </a:pPr>
            <a:r>
              <a:rPr lang="uk-UA" sz="2800" b="1" i="1">
                <a:solidFill>
                  <a:srgbClr val="92CCDC"/>
                </a:solidFill>
              </a:rPr>
              <a:t>4.Олівець</a:t>
            </a:r>
            <a:endParaRPr/>
          </a:p>
        </p:txBody>
      </p:sp>
      <p:pic>
        <p:nvPicPr>
          <p:cNvPr id="234" name="Google Shape;23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1680" y="1916832"/>
            <a:ext cx="750521" cy="1075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9"/>
          <p:cNvPicPr preferRelativeResize="0"/>
          <p:nvPr/>
        </p:nvPicPr>
        <p:blipFill rotWithShape="1">
          <a:blip r:embed="rId4">
            <a:alphaModFix/>
          </a:blip>
          <a:srcRect l="10265" t="36157" r="10987" b="37715"/>
          <a:stretch/>
        </p:blipFill>
        <p:spPr>
          <a:xfrm>
            <a:off x="611559" y="3494394"/>
            <a:ext cx="2843811" cy="582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9"/>
          <p:cNvPicPr preferRelativeResize="0"/>
          <p:nvPr/>
        </p:nvPicPr>
        <p:blipFill rotWithShape="1">
          <a:blip r:embed="rId5">
            <a:alphaModFix/>
          </a:blip>
          <a:srcRect t="15820" b="14361"/>
          <a:stretch/>
        </p:blipFill>
        <p:spPr>
          <a:xfrm>
            <a:off x="1622666" y="4365104"/>
            <a:ext cx="1639069" cy="1144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06420" y="5797504"/>
            <a:ext cx="1071562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9"/>
          <p:cNvPicPr preferRelativeResize="0"/>
          <p:nvPr/>
        </p:nvPicPr>
        <p:blipFill rotWithShape="1">
          <a:blip r:embed="rId7">
            <a:alphaModFix/>
          </a:blip>
          <a:srcRect l="20263" t="22525" r="19615" b="11536"/>
          <a:stretch/>
        </p:blipFill>
        <p:spPr>
          <a:xfrm>
            <a:off x="6300192" y="2454745"/>
            <a:ext cx="1288474" cy="141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08104" y="4642064"/>
            <a:ext cx="2602224" cy="1734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4400"/>
              <a:buFont typeface="Calibri"/>
              <a:buNone/>
            </a:pPr>
            <a:r>
              <a:rPr lang="uk-UA" b="1">
                <a:solidFill>
                  <a:srgbClr val="953734"/>
                </a:solidFill>
              </a:rPr>
              <a:t>Що таке писанка?</a:t>
            </a:r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0" y="1448370"/>
            <a:ext cx="9144000" cy="5445224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4400"/>
              <a:buFont typeface="Calibri"/>
              <a:buNone/>
            </a:pPr>
            <a:r>
              <a:rPr lang="uk-UA" b="1">
                <a:solidFill>
                  <a:srgbClr val="953734"/>
                </a:solidFill>
              </a:rPr>
              <a:t>Як писати традиційну писанку</a:t>
            </a:r>
            <a:endParaRPr/>
          </a:p>
        </p:txBody>
      </p:sp>
      <p:sp>
        <p:nvSpPr>
          <p:cNvPr id="245" name="Google Shape;245;p20"/>
          <p:cNvSpPr txBox="1">
            <a:spLocks noGrp="1"/>
          </p:cNvSpPr>
          <p:nvPr>
            <p:ph type="body" idx="1"/>
          </p:nvPr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3200"/>
              <a:buNone/>
            </a:pPr>
            <a:r>
              <a:rPr lang="uk-UA" b="1" u="sng">
                <a:solidFill>
                  <a:srgbClr val="92CCDC"/>
                </a:solidFill>
              </a:rPr>
              <a:t>Крок  1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92CCDC"/>
              </a:buClr>
              <a:buSzPts val="3200"/>
              <a:buNone/>
            </a:pPr>
            <a:r>
              <a:rPr lang="uk-UA" b="1" i="1">
                <a:solidFill>
                  <a:srgbClr val="92CCDC"/>
                </a:solidFill>
              </a:rPr>
              <a:t>Наносимо візерунок олівцем на яйце</a:t>
            </a:r>
            <a:endParaRPr b="1" i="1">
              <a:solidFill>
                <a:srgbClr val="92CCDC"/>
              </a:solidFill>
            </a:endParaRPr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i="1">
              <a:solidFill>
                <a:srgbClr val="92CCDC"/>
              </a:solidFill>
            </a:endParaRPr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i="1">
              <a:solidFill>
                <a:srgbClr val="92CCDC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46" name="Google Shape;24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4165" y="3578745"/>
            <a:ext cx="1584176" cy="229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536" y="3573016"/>
            <a:ext cx="1627422" cy="229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5736" y="3578745"/>
            <a:ext cx="1580759" cy="229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0188" y="3597697"/>
            <a:ext cx="1590029" cy="229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66713" y="3603426"/>
            <a:ext cx="1615192" cy="228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96336" y="1556792"/>
            <a:ext cx="1073150" cy="107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4400"/>
              <a:buFont typeface="Calibri"/>
              <a:buNone/>
            </a:pPr>
            <a:r>
              <a:rPr lang="uk-UA" b="1">
                <a:solidFill>
                  <a:srgbClr val="953734"/>
                </a:solidFill>
              </a:rPr>
              <a:t>Як писати традиційну писанку</a:t>
            </a:r>
            <a:endParaRPr/>
          </a:p>
        </p:txBody>
      </p:sp>
      <p:sp>
        <p:nvSpPr>
          <p:cNvPr id="257" name="Google Shape;257;p21"/>
          <p:cNvSpPr txBox="1">
            <a:spLocks noGrp="1"/>
          </p:cNvSpPr>
          <p:nvPr>
            <p:ph type="body" idx="1"/>
          </p:nvPr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3200"/>
              <a:buNone/>
            </a:pPr>
            <a:r>
              <a:rPr lang="uk-UA" b="1" u="sng">
                <a:solidFill>
                  <a:srgbClr val="92CCDC"/>
                </a:solidFill>
              </a:rPr>
              <a:t>Крок  2</a:t>
            </a:r>
            <a:endParaRPr b="1" u="sng">
              <a:solidFill>
                <a:srgbClr val="92CCDC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92CCDC"/>
              </a:buClr>
              <a:buSzPts val="2800"/>
              <a:buChar char="•"/>
            </a:pPr>
            <a:r>
              <a:rPr lang="uk-UA" sz="2800" b="1" i="1">
                <a:solidFill>
                  <a:srgbClr val="92CCDC"/>
                </a:solidFill>
              </a:rPr>
              <a:t>Наповнюємо писальце воском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92CCDC"/>
              </a:buClr>
              <a:buSzPts val="2800"/>
              <a:buChar char="•"/>
            </a:pPr>
            <a:r>
              <a:rPr lang="uk-UA" sz="2800" b="1" i="1">
                <a:solidFill>
                  <a:srgbClr val="92CCDC"/>
                </a:solidFill>
              </a:rPr>
              <a:t>Розігріваємо його над свічкою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92CCDC"/>
              </a:buClr>
              <a:buSzPts val="2800"/>
              <a:buChar char="•"/>
            </a:pPr>
            <a:r>
              <a:rPr lang="uk-UA" sz="2800" b="1" i="1">
                <a:solidFill>
                  <a:srgbClr val="92CCDC"/>
                </a:solidFill>
              </a:rPr>
              <a:t>Покриваємо всі лінії воском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i="1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58" name="Google Shape;25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9686" y="3640742"/>
            <a:ext cx="2181225" cy="31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1"/>
          <p:cNvPicPr preferRelativeResize="0"/>
          <p:nvPr/>
        </p:nvPicPr>
        <p:blipFill rotWithShape="1">
          <a:blip r:embed="rId4">
            <a:alphaModFix/>
          </a:blip>
          <a:srcRect l="35060" t="4752" r="34355" b="5579"/>
          <a:stretch/>
        </p:blipFill>
        <p:spPr>
          <a:xfrm>
            <a:off x="971600" y="3652634"/>
            <a:ext cx="3006437" cy="3006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99686" y="1839358"/>
            <a:ext cx="2344722" cy="1589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4400"/>
              <a:buFont typeface="Calibri"/>
              <a:buNone/>
            </a:pPr>
            <a:r>
              <a:rPr lang="uk-UA" b="1">
                <a:solidFill>
                  <a:srgbClr val="953734"/>
                </a:solidFill>
              </a:rPr>
              <a:t>Як писати традиційну писанку</a:t>
            </a:r>
            <a:endParaRPr/>
          </a:p>
        </p:txBody>
      </p:sp>
      <p:sp>
        <p:nvSpPr>
          <p:cNvPr id="266" name="Google Shape;266;p22"/>
          <p:cNvSpPr txBox="1">
            <a:spLocks noGrp="1"/>
          </p:cNvSpPr>
          <p:nvPr>
            <p:ph type="body" idx="1"/>
          </p:nvPr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3200"/>
              <a:buNone/>
            </a:pPr>
            <a:r>
              <a:rPr lang="uk-UA" b="1" u="sng">
                <a:solidFill>
                  <a:srgbClr val="92CCDC"/>
                </a:solidFill>
              </a:rPr>
              <a:t>Крок  3</a:t>
            </a:r>
            <a:endParaRPr b="1" u="sng">
              <a:solidFill>
                <a:srgbClr val="92CCDC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92CCDC"/>
              </a:buClr>
              <a:buSzPts val="3200"/>
              <a:buChar char="•"/>
            </a:pPr>
            <a:r>
              <a:rPr lang="uk-UA" b="1" i="1">
                <a:solidFill>
                  <a:srgbClr val="92CCDC"/>
                </a:solidFill>
              </a:rPr>
              <a:t>Опускаємо яйце в жовту фарбу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i="1">
              <a:solidFill>
                <a:srgbClr val="92CCDC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i="1">
              <a:solidFill>
                <a:srgbClr val="92CCDC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i="1">
              <a:solidFill>
                <a:srgbClr val="92CCDC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i="1">
              <a:solidFill>
                <a:srgbClr val="92CCDC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92CCDC"/>
              </a:buClr>
              <a:buSzPts val="3200"/>
              <a:buChar char="•"/>
            </a:pPr>
            <a:r>
              <a:rPr lang="uk-UA" b="1" i="1">
                <a:solidFill>
                  <a:srgbClr val="92CCDC"/>
                </a:solidFill>
              </a:rPr>
              <a:t>Покриваємо воском жовті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92CCDC"/>
              </a:buClr>
              <a:buSzPts val="3200"/>
              <a:buNone/>
            </a:pPr>
            <a:r>
              <a:rPr lang="uk-UA" b="1" i="1">
                <a:solidFill>
                  <a:srgbClr val="92CCDC"/>
                </a:solidFill>
              </a:rPr>
              <a:t>елементи орнаменту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i="1">
              <a:solidFill>
                <a:srgbClr val="92CCDC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i="1">
              <a:solidFill>
                <a:srgbClr val="92CCDC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i="1">
              <a:solidFill>
                <a:srgbClr val="92CCDC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67" name="Google Shape;267;p22" descr="C:\Users\Oksana\Pictures\писанки\писачок1.jpg"/>
          <p:cNvPicPr preferRelativeResize="0"/>
          <p:nvPr/>
        </p:nvPicPr>
        <p:blipFill rotWithShape="1">
          <a:blip r:embed="rId3">
            <a:alphaModFix/>
          </a:blip>
          <a:srcRect l="64556" t="20101" b="59798"/>
          <a:stretch/>
        </p:blipFill>
        <p:spPr>
          <a:xfrm>
            <a:off x="6876256" y="1665962"/>
            <a:ext cx="1248220" cy="137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9632" y="2564904"/>
            <a:ext cx="1481559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50997" y="3212977"/>
            <a:ext cx="2488099" cy="3535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4400"/>
              <a:buFont typeface="Calibri"/>
              <a:buNone/>
            </a:pPr>
            <a:r>
              <a:rPr lang="uk-UA" b="1">
                <a:solidFill>
                  <a:srgbClr val="953734"/>
                </a:solidFill>
              </a:rPr>
              <a:t>Як писати традиційну писанку</a:t>
            </a:r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body" idx="1"/>
          </p:nvPr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3200"/>
              <a:buNone/>
            </a:pPr>
            <a:r>
              <a:rPr lang="uk-UA" b="1" u="sng">
                <a:solidFill>
                  <a:srgbClr val="92CCDC"/>
                </a:solidFill>
              </a:rPr>
              <a:t>Крок  4</a:t>
            </a:r>
            <a:endParaRPr b="1" u="sng">
              <a:solidFill>
                <a:srgbClr val="92CCDC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92CCDC"/>
              </a:buClr>
              <a:buSzPts val="3200"/>
              <a:buChar char="•"/>
            </a:pPr>
            <a:r>
              <a:rPr lang="uk-UA" b="1" i="1">
                <a:solidFill>
                  <a:srgbClr val="92CCDC"/>
                </a:solidFill>
              </a:rPr>
              <a:t>Опускаємо яйце в помаранчеву фарбу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i="1">
              <a:solidFill>
                <a:srgbClr val="92CCDC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i="1">
              <a:solidFill>
                <a:srgbClr val="92CCDC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i="1">
              <a:solidFill>
                <a:srgbClr val="92CCDC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i="1">
              <a:solidFill>
                <a:srgbClr val="92CCDC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92CCDC"/>
              </a:buClr>
              <a:buSzPts val="3200"/>
              <a:buChar char="•"/>
            </a:pPr>
            <a:r>
              <a:rPr lang="uk-UA" b="1" i="1">
                <a:solidFill>
                  <a:srgbClr val="92CCDC"/>
                </a:solidFill>
              </a:rPr>
              <a:t>Покриваємо воском помаранчеві </a:t>
            </a:r>
            <a:endParaRPr b="1" i="1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92CCDC"/>
              </a:buClr>
              <a:buSzPts val="3200"/>
              <a:buNone/>
            </a:pPr>
            <a:r>
              <a:rPr lang="uk-UA" b="1" i="1">
                <a:solidFill>
                  <a:srgbClr val="92CCDC"/>
                </a:solidFill>
              </a:rPr>
              <a:t>елементи орнаменту</a:t>
            </a:r>
            <a:endParaRPr/>
          </a:p>
        </p:txBody>
      </p:sp>
      <p:pic>
        <p:nvPicPr>
          <p:cNvPr id="276" name="Google Shape;276;p23" descr="C:\Users\Oksana\Pictures\писанки\писачок1.jpg"/>
          <p:cNvPicPr preferRelativeResize="0"/>
          <p:nvPr/>
        </p:nvPicPr>
        <p:blipFill rotWithShape="1">
          <a:blip r:embed="rId3">
            <a:alphaModFix/>
          </a:blip>
          <a:srcRect l="65736" t="40404" b="40201"/>
          <a:stretch/>
        </p:blipFill>
        <p:spPr>
          <a:xfrm>
            <a:off x="7668344" y="1440871"/>
            <a:ext cx="1206656" cy="1330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3867" y="3140968"/>
            <a:ext cx="2558023" cy="3530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3608" y="2492896"/>
            <a:ext cx="1695450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4400"/>
              <a:buFont typeface="Calibri"/>
              <a:buNone/>
            </a:pPr>
            <a:r>
              <a:rPr lang="uk-UA" b="1">
                <a:solidFill>
                  <a:srgbClr val="953734"/>
                </a:solidFill>
              </a:rPr>
              <a:t>Як писати традиційну писанку</a:t>
            </a:r>
            <a:endParaRPr/>
          </a:p>
        </p:txBody>
      </p:sp>
      <p:sp>
        <p:nvSpPr>
          <p:cNvPr id="284" name="Google Shape;284;p24"/>
          <p:cNvSpPr txBox="1">
            <a:spLocks noGrp="1"/>
          </p:cNvSpPr>
          <p:nvPr>
            <p:ph type="body" idx="1"/>
          </p:nvPr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3200"/>
              <a:buNone/>
            </a:pPr>
            <a:r>
              <a:rPr lang="uk-UA" b="1" u="sng">
                <a:solidFill>
                  <a:srgbClr val="92CCDC"/>
                </a:solidFill>
              </a:rPr>
              <a:t>Крок  5</a:t>
            </a:r>
            <a:endParaRPr b="1" u="sng">
              <a:solidFill>
                <a:srgbClr val="92CCDC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92CCDC"/>
              </a:buClr>
              <a:buSzPts val="3200"/>
              <a:buChar char="•"/>
            </a:pPr>
            <a:r>
              <a:rPr lang="uk-UA" b="1" i="1">
                <a:solidFill>
                  <a:srgbClr val="92CCDC"/>
                </a:solidFill>
              </a:rPr>
              <a:t>Опускаємо яйце в червону фарбу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i="1">
              <a:solidFill>
                <a:srgbClr val="92CCDC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i="1">
              <a:solidFill>
                <a:srgbClr val="92CCDC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i="1">
              <a:solidFill>
                <a:srgbClr val="92CCDC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i="1">
              <a:solidFill>
                <a:srgbClr val="92CCDC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92CCDC"/>
              </a:buClr>
              <a:buSzPts val="3200"/>
              <a:buChar char="•"/>
            </a:pPr>
            <a:r>
              <a:rPr lang="uk-UA" b="1" i="1">
                <a:solidFill>
                  <a:srgbClr val="92CCDC"/>
                </a:solidFill>
              </a:rPr>
              <a:t>Покриваємо воском червоні </a:t>
            </a:r>
            <a:endParaRPr b="1" i="1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92CCDC"/>
              </a:buClr>
              <a:buSzPts val="3200"/>
              <a:buNone/>
            </a:pPr>
            <a:r>
              <a:rPr lang="uk-UA" b="1" i="1">
                <a:solidFill>
                  <a:srgbClr val="92CCDC"/>
                </a:solidFill>
              </a:rPr>
              <a:t>елементи орнаменту</a:t>
            </a:r>
            <a:endParaRPr/>
          </a:p>
        </p:txBody>
      </p:sp>
      <p:pic>
        <p:nvPicPr>
          <p:cNvPr id="285" name="Google Shape;285;p24" descr="C:\Users\Oksana\Pictures\писанки\писачок1.jpg"/>
          <p:cNvPicPr preferRelativeResize="0"/>
          <p:nvPr/>
        </p:nvPicPr>
        <p:blipFill rotWithShape="1">
          <a:blip r:embed="rId3">
            <a:alphaModFix/>
          </a:blip>
          <a:srcRect l="33083" t="60000" r="36624" b="21616"/>
          <a:stretch/>
        </p:blipFill>
        <p:spPr>
          <a:xfrm>
            <a:off x="7236296" y="1700808"/>
            <a:ext cx="1066801" cy="126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568" y="2564904"/>
            <a:ext cx="1591342" cy="2229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2200" y="3140968"/>
            <a:ext cx="2520280" cy="3524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4400"/>
              <a:buFont typeface="Calibri"/>
              <a:buNone/>
            </a:pPr>
            <a:r>
              <a:rPr lang="uk-UA" b="1">
                <a:solidFill>
                  <a:srgbClr val="953734"/>
                </a:solidFill>
              </a:rPr>
              <a:t>Як писати традиційну писанку</a:t>
            </a:r>
            <a:endParaRPr/>
          </a:p>
        </p:txBody>
      </p:sp>
      <p:sp>
        <p:nvSpPr>
          <p:cNvPr id="293" name="Google Shape;293;p25"/>
          <p:cNvSpPr txBox="1">
            <a:spLocks noGrp="1"/>
          </p:cNvSpPr>
          <p:nvPr>
            <p:ph type="body" idx="1"/>
          </p:nvPr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3200"/>
              <a:buNone/>
            </a:pPr>
            <a:r>
              <a:rPr lang="uk-UA" b="1" u="sng">
                <a:solidFill>
                  <a:srgbClr val="92CCDC"/>
                </a:solidFill>
              </a:rPr>
              <a:t>Крок  6</a:t>
            </a:r>
            <a:endParaRPr b="1" u="sng">
              <a:solidFill>
                <a:srgbClr val="92CCDC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92CCDC"/>
              </a:buClr>
              <a:buSzPts val="3200"/>
              <a:buChar char="•"/>
            </a:pPr>
            <a:r>
              <a:rPr lang="uk-UA" b="1" i="1">
                <a:solidFill>
                  <a:srgbClr val="92CCDC"/>
                </a:solidFill>
              </a:rPr>
              <a:t>Опускаємо яйце в чорну фарбу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i="1">
              <a:solidFill>
                <a:srgbClr val="92CCDC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i="1">
              <a:solidFill>
                <a:srgbClr val="92CCDC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i="1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94" name="Google Shape;294;p25" descr="C:\Users\Oksana\Pictures\писанки\писачок1.jpg"/>
          <p:cNvPicPr preferRelativeResize="0"/>
          <p:nvPr/>
        </p:nvPicPr>
        <p:blipFill rotWithShape="1">
          <a:blip r:embed="rId3">
            <a:alphaModFix/>
          </a:blip>
          <a:srcRect l="3499" t="78788" r="66523"/>
          <a:stretch/>
        </p:blipFill>
        <p:spPr>
          <a:xfrm>
            <a:off x="7287491" y="1700808"/>
            <a:ext cx="1055744" cy="145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598" y="2972603"/>
            <a:ext cx="2160242" cy="3181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4400"/>
              <a:buFont typeface="Calibri"/>
              <a:buNone/>
            </a:pPr>
            <a:r>
              <a:rPr lang="uk-UA" b="1">
                <a:solidFill>
                  <a:srgbClr val="953734"/>
                </a:solidFill>
              </a:rPr>
              <a:t>Як писати традиційну писанку</a:t>
            </a:r>
            <a:endParaRPr/>
          </a:p>
        </p:txBody>
      </p:sp>
      <p:sp>
        <p:nvSpPr>
          <p:cNvPr id="301" name="Google Shape;301;p26"/>
          <p:cNvSpPr txBox="1">
            <a:spLocks noGrp="1"/>
          </p:cNvSpPr>
          <p:nvPr>
            <p:ph type="body" idx="1"/>
          </p:nvPr>
        </p:nvSpPr>
        <p:spPr>
          <a:xfrm>
            <a:off x="-18372" y="1412776"/>
            <a:ext cx="9162372" cy="5445224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3200"/>
              <a:buNone/>
            </a:pPr>
            <a:r>
              <a:rPr lang="uk-UA" b="1" u="sng">
                <a:solidFill>
                  <a:srgbClr val="92CCDC"/>
                </a:solidFill>
              </a:rPr>
              <a:t>Крок  7</a:t>
            </a:r>
            <a:endParaRPr b="1" u="sng">
              <a:solidFill>
                <a:srgbClr val="92CCDC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92CCDC"/>
              </a:buClr>
              <a:buSzPts val="3200"/>
              <a:buChar char="•"/>
            </a:pPr>
            <a:r>
              <a:rPr lang="uk-UA" b="1" i="1">
                <a:solidFill>
                  <a:srgbClr val="92CCDC"/>
                </a:solidFill>
              </a:rPr>
              <a:t>Тримаємо яйце над  свічкою, щоби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92CCDC"/>
              </a:buClr>
              <a:buSzPts val="3200"/>
              <a:buNone/>
            </a:pPr>
            <a:r>
              <a:rPr lang="uk-UA" b="1" i="1">
                <a:solidFill>
                  <a:srgbClr val="92CCDC"/>
                </a:solidFill>
              </a:rPr>
              <a:t>розтопився віск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92CCDC"/>
              </a:buClr>
              <a:buSzPts val="3200"/>
              <a:buChar char="•"/>
            </a:pPr>
            <a:r>
              <a:rPr lang="uk-UA" b="1" i="1">
                <a:solidFill>
                  <a:srgbClr val="92CCDC"/>
                </a:solidFill>
              </a:rPr>
              <a:t>Розтоплений віск витираємо паперовим рушником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i="1">
              <a:solidFill>
                <a:srgbClr val="92CCDC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92CCDC"/>
              </a:buClr>
              <a:buSzPts val="3200"/>
              <a:buChar char="•"/>
            </a:pPr>
            <a:r>
              <a:rPr lang="uk-UA" b="1" i="1">
                <a:solidFill>
                  <a:srgbClr val="92CCDC"/>
                </a:solidFill>
              </a:rPr>
              <a:t>ПИСАНКА ГОТОВА!</a:t>
            </a:r>
            <a:endParaRPr b="1" i="1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02" name="Google Shape;302;p26" descr="C:\Users\Oksana\Pictures\писанки\писачок1.jpg"/>
          <p:cNvPicPr preferRelativeResize="0"/>
          <p:nvPr/>
        </p:nvPicPr>
        <p:blipFill rotWithShape="1">
          <a:blip r:embed="rId3">
            <a:alphaModFix/>
          </a:blip>
          <a:srcRect l="36624" t="79596" r="35443"/>
          <a:stretch/>
        </p:blipFill>
        <p:spPr>
          <a:xfrm>
            <a:off x="7092280" y="1772816"/>
            <a:ext cx="983674" cy="1399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4121" y="3731243"/>
            <a:ext cx="2823524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4400"/>
              <a:buFont typeface="Calibri"/>
              <a:buNone/>
            </a:pPr>
            <a:r>
              <a:rPr lang="uk-UA" b="1">
                <a:solidFill>
                  <a:srgbClr val="953734"/>
                </a:solidFill>
              </a:rPr>
              <a:t>Що таке писанка?</a:t>
            </a:r>
            <a:endParaRPr/>
          </a:p>
        </p:txBody>
      </p:sp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0" y="1417651"/>
            <a:ext cx="9144000" cy="54453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3200"/>
              <a:buChar char="•"/>
            </a:pPr>
            <a:r>
              <a:rPr lang="uk-UA" b="1" i="1">
                <a:solidFill>
                  <a:srgbClr val="92CCDC"/>
                </a:solidFill>
              </a:rPr>
              <a:t>Яйце, розмальоване за допомогою воску і фарб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92CCDC"/>
              </a:buClr>
              <a:buSzPts val="3200"/>
              <a:buChar char="•"/>
            </a:pPr>
            <a:r>
              <a:rPr lang="uk-UA" b="1" i="1">
                <a:solidFill>
                  <a:srgbClr val="92CCDC"/>
                </a:solidFill>
              </a:rPr>
              <a:t>Назва походить від  слова «писати»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848" y="2780927"/>
            <a:ext cx="2916028" cy="3803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ct val="100000"/>
              <a:buFont typeface="Calibri"/>
              <a:buNone/>
            </a:pPr>
            <a:r>
              <a:rPr lang="uk-UA" b="1">
                <a:solidFill>
                  <a:srgbClr val="953734"/>
                </a:solidFill>
              </a:rPr>
              <a:t>Коли українці почали писати писанки?</a:t>
            </a:r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ct val="100000"/>
              <a:buFont typeface="Calibri"/>
              <a:buNone/>
            </a:pPr>
            <a:r>
              <a:rPr lang="uk-UA" b="1">
                <a:solidFill>
                  <a:srgbClr val="953734"/>
                </a:solidFill>
              </a:rPr>
              <a:t>Коли українці почали писати писанки?</a:t>
            </a:r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body" idx="1"/>
          </p:nvPr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 i="1">
              <a:solidFill>
                <a:srgbClr val="92CCDC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92CCDC"/>
              </a:buClr>
              <a:buSzPts val="2800"/>
              <a:buChar char="•"/>
            </a:pPr>
            <a:r>
              <a:rPr lang="uk-UA" sz="2800" b="1" i="1">
                <a:solidFill>
                  <a:srgbClr val="92CCDC"/>
                </a:solidFill>
              </a:rPr>
              <a:t>IV ст.  до Р.Х.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92CCDC"/>
              </a:buClr>
              <a:buSzPts val="2800"/>
              <a:buChar char="•"/>
            </a:pPr>
            <a:r>
              <a:rPr lang="uk-UA" sz="2800" b="1" i="1">
                <a:solidFill>
                  <a:srgbClr val="92CCDC"/>
                </a:solidFill>
              </a:rPr>
              <a:t>символізували Всесвіт і відродження 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92CCDC"/>
              </a:buClr>
              <a:buSzPts val="2800"/>
              <a:buNone/>
            </a:pPr>
            <a:r>
              <a:rPr lang="uk-UA" sz="2800" b="1" i="1">
                <a:solidFill>
                  <a:srgbClr val="92CCDC"/>
                </a:solidFill>
              </a:rPr>
              <a:t>    землі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 l="5218" r="6272" b="25622"/>
          <a:stretch/>
        </p:blipFill>
        <p:spPr>
          <a:xfrm>
            <a:off x="6372200" y="2276872"/>
            <a:ext cx="2363437" cy="4035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/>
          <p:cNvPicPr preferRelativeResize="0"/>
          <p:nvPr/>
        </p:nvPicPr>
        <p:blipFill rotWithShape="1">
          <a:blip r:embed="rId4">
            <a:alphaModFix/>
          </a:blip>
          <a:srcRect l="17934" t="2461" r="37611" b="18228"/>
          <a:stretch/>
        </p:blipFill>
        <p:spPr>
          <a:xfrm>
            <a:off x="3347864" y="3179298"/>
            <a:ext cx="2574387" cy="3573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5">
            <a:alphaModFix/>
          </a:blip>
          <a:srcRect l="45077" t="5200" r="4050" b="7743"/>
          <a:stretch/>
        </p:blipFill>
        <p:spPr>
          <a:xfrm>
            <a:off x="467544" y="3760966"/>
            <a:ext cx="2160240" cy="2772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ct val="100000"/>
              <a:buFont typeface="Calibri"/>
              <a:buNone/>
            </a:pPr>
            <a:r>
              <a:rPr lang="uk-UA" b="1">
                <a:solidFill>
                  <a:srgbClr val="953734"/>
                </a:solidFill>
              </a:rPr>
              <a:t>З яким християнським святом пов’язана традиція писанкарства?</a:t>
            </a:r>
            <a:endParaRPr/>
          </a:p>
        </p:txBody>
      </p:sp>
      <p:sp>
        <p:nvSpPr>
          <p:cNvPr id="122" name="Google Shape;122;p6"/>
          <p:cNvSpPr txBox="1">
            <a:spLocks noGrp="1"/>
          </p:cNvSpPr>
          <p:nvPr>
            <p:ph type="body" idx="1"/>
          </p:nvPr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ct val="100000"/>
              <a:buFont typeface="Calibri"/>
              <a:buNone/>
            </a:pPr>
            <a:r>
              <a:rPr lang="uk-UA" b="1">
                <a:solidFill>
                  <a:srgbClr val="953734"/>
                </a:solidFill>
              </a:rPr>
              <a:t>З яким християнським святом пов’язана традиція писанкарства?</a:t>
            </a:r>
            <a:endParaRPr/>
          </a:p>
        </p:txBody>
      </p:sp>
      <p:sp>
        <p:nvSpPr>
          <p:cNvPr id="128" name="Google Shape;128;p7"/>
          <p:cNvSpPr txBox="1">
            <a:spLocks noGrp="1"/>
          </p:cNvSpPr>
          <p:nvPr>
            <p:ph type="body" idx="1"/>
          </p:nvPr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2000"/>
              <a:buChar char="•"/>
            </a:pPr>
            <a:r>
              <a:rPr lang="uk-UA" sz="2000" b="1" i="1">
                <a:solidFill>
                  <a:srgbClr val="92CCDC"/>
                </a:solidFill>
              </a:rPr>
              <a:t>Писанки є частиною Великодньої традиції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1">
              <a:solidFill>
                <a:srgbClr val="92CCDC"/>
              </a:solidFill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1">
              <a:solidFill>
                <a:srgbClr val="92CCDC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Char char="•"/>
            </a:pPr>
            <a:r>
              <a:rPr lang="uk-UA" sz="2000" b="1" i="1">
                <a:solidFill>
                  <a:srgbClr val="92CCDC"/>
                </a:solidFill>
              </a:rPr>
              <a:t>Їх пишуть в часі Великого  посту.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1">
              <a:solidFill>
                <a:srgbClr val="92CCDC"/>
              </a:solidFill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1">
              <a:solidFill>
                <a:srgbClr val="92CCDC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Char char="•"/>
            </a:pPr>
            <a:r>
              <a:rPr lang="uk-UA" sz="2000" b="1" i="1">
                <a:solidFill>
                  <a:srgbClr val="92CCDC"/>
                </a:solidFill>
              </a:rPr>
              <a:t>Вони є символом життя і Воскресіння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1">
              <a:solidFill>
                <a:srgbClr val="92CCDC"/>
              </a:solidFill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1">
              <a:solidFill>
                <a:srgbClr val="92CCDC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Char char="•"/>
            </a:pPr>
            <a:r>
              <a:rPr lang="uk-UA" sz="2000" b="1" i="1">
                <a:solidFill>
                  <a:srgbClr val="92CCDC"/>
                </a:solidFill>
              </a:rPr>
              <a:t>За народними віруваннями, писанки  захищають домівки від злих духів, катастроф, пожежі і блискавки.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1">
              <a:solidFill>
                <a:srgbClr val="92CCDC"/>
              </a:solidFill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1">
              <a:solidFill>
                <a:srgbClr val="92CCDC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Char char="•"/>
            </a:pPr>
            <a:r>
              <a:rPr lang="uk-UA" sz="2000" b="1" i="1">
                <a:solidFill>
                  <a:srgbClr val="92CCDC"/>
                </a:solidFill>
              </a:rPr>
              <a:t>Їх дарують  родичам і друзям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 i="1">
              <a:solidFill>
                <a:srgbClr val="92CCDC"/>
              </a:solidFill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 i="1">
              <a:solidFill>
                <a:srgbClr val="92CCDC"/>
              </a:solidFill>
            </a:endParaRPr>
          </a:p>
        </p:txBody>
      </p:sp>
      <p:pic>
        <p:nvPicPr>
          <p:cNvPr id="129" name="Google Shape;12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8669" y="1844825"/>
            <a:ext cx="4071527" cy="273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4400"/>
              <a:buFont typeface="Calibri"/>
              <a:buNone/>
            </a:pPr>
            <a:r>
              <a:rPr lang="uk-UA" b="1">
                <a:solidFill>
                  <a:srgbClr val="953734"/>
                </a:solidFill>
              </a:rPr>
              <a:t>Символи на писанках</a:t>
            </a:r>
            <a:endParaRPr/>
          </a:p>
        </p:txBody>
      </p:sp>
      <p:sp>
        <p:nvSpPr>
          <p:cNvPr id="135" name="Google Shape;135;p8"/>
          <p:cNvSpPr txBox="1">
            <a:spLocks noGrp="1"/>
          </p:cNvSpPr>
          <p:nvPr>
            <p:ph type="body" idx="1"/>
          </p:nvPr>
        </p:nvSpPr>
        <p:spPr>
          <a:xfrm>
            <a:off x="-22198" y="1412776"/>
            <a:ext cx="9144000" cy="5445224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3200"/>
              <a:buChar char="•"/>
            </a:pPr>
            <a:r>
              <a:rPr lang="uk-UA" b="1">
                <a:solidFill>
                  <a:srgbClr val="92CCDC"/>
                </a:solidFill>
              </a:rPr>
              <a:t>Сонце – </a:t>
            </a:r>
            <a:r>
              <a:rPr lang="uk-UA" sz="2600" b="1">
                <a:solidFill>
                  <a:srgbClr val="92CCDC"/>
                </a:solidFill>
              </a:rPr>
              <a:t>символізує життя, тепло і вічне існування Бога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>
              <a:solidFill>
                <a:srgbClr val="92CCDC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>
              <a:solidFill>
                <a:srgbClr val="92CCDC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>
              <a:solidFill>
                <a:srgbClr val="92CCDC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>
              <a:solidFill>
                <a:srgbClr val="92CCDC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92CCDC"/>
              </a:buClr>
              <a:buSzPts val="3200"/>
              <a:buChar char="•"/>
            </a:pPr>
            <a:r>
              <a:rPr lang="uk-UA" b="1">
                <a:solidFill>
                  <a:srgbClr val="92CCDC"/>
                </a:solidFill>
              </a:rPr>
              <a:t>Хрест – </a:t>
            </a:r>
            <a:r>
              <a:rPr lang="uk-UA" sz="2400" b="1">
                <a:solidFill>
                  <a:srgbClr val="92CCDC"/>
                </a:solidFill>
              </a:rPr>
              <a:t>символізує Воскресіння Христа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i="1">
              <a:solidFill>
                <a:srgbClr val="92CCDC"/>
              </a:solidFill>
            </a:endParaRPr>
          </a:p>
        </p:txBody>
      </p:sp>
      <p:pic>
        <p:nvPicPr>
          <p:cNvPr id="136" name="Google Shape;13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204" y="2300444"/>
            <a:ext cx="3810000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984" y="1968554"/>
            <a:ext cx="1944216" cy="2047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8221" y="5131057"/>
            <a:ext cx="381952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27549" y="4538282"/>
            <a:ext cx="1913638" cy="2079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4400"/>
              <a:buFont typeface="Calibri"/>
              <a:buNone/>
            </a:pPr>
            <a:r>
              <a:rPr lang="uk-UA" b="1">
                <a:solidFill>
                  <a:srgbClr val="953734"/>
                </a:solidFill>
              </a:rPr>
              <a:t>Символи на писанках</a:t>
            </a:r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body" idx="1"/>
          </p:nvPr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3200"/>
              <a:buChar char="•"/>
            </a:pPr>
            <a:r>
              <a:rPr lang="uk-UA" b="1">
                <a:solidFill>
                  <a:srgbClr val="92CCDC"/>
                </a:solidFill>
              </a:rPr>
              <a:t>Грабельки – </a:t>
            </a:r>
            <a:r>
              <a:rPr lang="uk-UA" sz="2800" b="1">
                <a:solidFill>
                  <a:srgbClr val="92CCDC"/>
                </a:solidFill>
              </a:rPr>
              <a:t>символізують воду, хмари і дощ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>
              <a:solidFill>
                <a:srgbClr val="92CCDC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>
              <a:solidFill>
                <a:srgbClr val="92CCDC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>
              <a:solidFill>
                <a:srgbClr val="92CCDC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>
              <a:solidFill>
                <a:srgbClr val="92CCDC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92CCDC"/>
              </a:buClr>
              <a:buSzPts val="3200"/>
              <a:buChar char="•"/>
            </a:pPr>
            <a:r>
              <a:rPr lang="uk-UA" b="1">
                <a:solidFill>
                  <a:srgbClr val="92CCDC"/>
                </a:solidFill>
              </a:rPr>
              <a:t>Дубові листки -</a:t>
            </a:r>
            <a:r>
              <a:rPr lang="uk-UA" sz="2800" b="1">
                <a:solidFill>
                  <a:srgbClr val="92CCDC"/>
                </a:solidFill>
              </a:rPr>
              <a:t> символізують силу і 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92CCDC"/>
              </a:buClr>
              <a:buSzPts val="2800"/>
              <a:buNone/>
            </a:pPr>
            <a:r>
              <a:rPr lang="uk-UA" sz="2800" b="1">
                <a:solidFill>
                  <a:srgbClr val="92CCDC"/>
                </a:solidFill>
              </a:rPr>
              <a:t>довголіття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92CCDC"/>
              </a:buClr>
              <a:buSzPts val="3200"/>
              <a:buNone/>
            </a:pPr>
            <a:r>
              <a:rPr lang="uk-UA" b="1">
                <a:solidFill>
                  <a:srgbClr val="92CCDC"/>
                </a:solidFill>
              </a:rPr>
              <a:t>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46" name="Google Shape;1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8144" y="1995487"/>
            <a:ext cx="2132856" cy="213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1995487"/>
            <a:ext cx="4767263" cy="957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9"/>
          <p:cNvPicPr preferRelativeResize="0"/>
          <p:nvPr/>
        </p:nvPicPr>
        <p:blipFill rotWithShape="1">
          <a:blip r:embed="rId5">
            <a:alphaModFix/>
          </a:blip>
          <a:srcRect l="57407" t="63027" r="7406" b="11381"/>
          <a:stretch/>
        </p:blipFill>
        <p:spPr>
          <a:xfrm>
            <a:off x="321365" y="5608453"/>
            <a:ext cx="2138289" cy="116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9"/>
          <p:cNvPicPr preferRelativeResize="0"/>
          <p:nvPr/>
        </p:nvPicPr>
        <p:blipFill rotWithShape="1">
          <a:blip r:embed="rId6">
            <a:alphaModFix/>
          </a:blip>
          <a:srcRect t="259"/>
          <a:stretch/>
        </p:blipFill>
        <p:spPr>
          <a:xfrm>
            <a:off x="2431272" y="5608452"/>
            <a:ext cx="1420813" cy="1164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62762" y="4530755"/>
            <a:ext cx="2276475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Microsoft Macintosh PowerPoint</Application>
  <PresentationFormat>On-screen Show (4:3)</PresentationFormat>
  <Paragraphs>139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Arial</vt:lpstr>
      <vt:lpstr>Jim Nightshade</vt:lpstr>
      <vt:lpstr>Office Theme</vt:lpstr>
      <vt:lpstr>УКРАЇНСЬКІ   ПИСАНКИ</vt:lpstr>
      <vt:lpstr>Що таке писанка?</vt:lpstr>
      <vt:lpstr>Що таке писанка?</vt:lpstr>
      <vt:lpstr>Коли українці почали писати писанки?</vt:lpstr>
      <vt:lpstr>Коли українці почали писати писанки?</vt:lpstr>
      <vt:lpstr>З яким християнським святом пов’язана традиція писанкарства?</vt:lpstr>
      <vt:lpstr>З яким християнським святом пов’язана традиція писанкарства?</vt:lpstr>
      <vt:lpstr>Символи на писанках</vt:lpstr>
      <vt:lpstr>Символи на писанках</vt:lpstr>
      <vt:lpstr>Символи на писанках</vt:lpstr>
      <vt:lpstr>Писанки в різних регіонах України</vt:lpstr>
      <vt:lpstr>Різновиди писанок</vt:lpstr>
      <vt:lpstr>Різновиди писанок</vt:lpstr>
      <vt:lpstr>Різновиди писанок</vt:lpstr>
      <vt:lpstr>Різновиди писанок</vt:lpstr>
      <vt:lpstr>Різновиди писанок</vt:lpstr>
      <vt:lpstr>Різновиди писанок</vt:lpstr>
      <vt:lpstr>Різновиди писанок</vt:lpstr>
      <vt:lpstr>ТРАДИЦІЙНА ПИСАНКА Що треба мати</vt:lpstr>
      <vt:lpstr>Як писати традиційну писанку</vt:lpstr>
      <vt:lpstr>Як писати традиційну писанку</vt:lpstr>
      <vt:lpstr>Як писати традиційну писанку</vt:lpstr>
      <vt:lpstr>Як писати традиційну писанку</vt:lpstr>
      <vt:lpstr>Як писати традиційну писанку</vt:lpstr>
      <vt:lpstr>Як писати традиційну писанку</vt:lpstr>
      <vt:lpstr>Як писати традиційну писанку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УКРАЇНСЬКІ   ПИСАНКИ</dc:title>
  <dc:creator>Oksana</dc:creator>
  <cp:lastModifiedBy>Microsoft Office User</cp:lastModifiedBy>
  <cp:revision>1</cp:revision>
  <dcterms:created xsi:type="dcterms:W3CDTF">2017-03-14T21:55:40Z</dcterms:created>
  <dcterms:modified xsi:type="dcterms:W3CDTF">2021-03-04T16:45:06Z</dcterms:modified>
</cp:coreProperties>
</file>